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2" r:id="rId3"/>
    <p:sldId id="517" r:id="rId4"/>
    <p:sldId id="467" r:id="rId5"/>
    <p:sldId id="507" r:id="rId6"/>
    <p:sldId id="514" r:id="rId7"/>
    <p:sldId id="515" r:id="rId8"/>
    <p:sldId id="502" r:id="rId9"/>
    <p:sldId id="510" r:id="rId10"/>
    <p:sldId id="518" r:id="rId11"/>
    <p:sldId id="505" r:id="rId12"/>
    <p:sldId id="512" r:id="rId13"/>
    <p:sldId id="506" r:id="rId14"/>
    <p:sldId id="521" r:id="rId15"/>
    <p:sldId id="513" r:id="rId16"/>
    <p:sldId id="508" r:id="rId17"/>
    <p:sldId id="519" r:id="rId18"/>
    <p:sldId id="509" r:id="rId19"/>
    <p:sldId id="520" r:id="rId20"/>
    <p:sldId id="383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enecker, Petrice B." initials="LPB" lastIdx="8" clrIdx="0">
    <p:extLst/>
  </p:cmAuthor>
  <p:cmAuthor id="2" name="Charlotte Jeans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0165" autoAdjust="0"/>
    <p:restoredTop sz="93173" autoAdjust="0"/>
  </p:normalViewPr>
  <p:slideViewPr>
    <p:cSldViewPr>
      <p:cViewPr varScale="1">
        <p:scale>
          <a:sx n="106" d="100"/>
          <a:sy n="106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58" y="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D1F3C7B-FC70-4711-BC45-E540C48E6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D34EA58A-39E5-4D21-9D36-B59FED999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38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A8AC77-AA18-4B2E-A059-F88CAA9F38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47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22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4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9B7B822-7E23-4786-919A-8A8146DD9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75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EA58A-39E5-4D21-9D36-B59FED999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425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19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94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EA58A-39E5-4D21-9D36-B59FED999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83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40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EA58A-39E5-4D21-9D36-B59FED999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91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50CD8-3DC0-4D51-9F0F-9FA8CBAFAED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4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6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09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FB724A-34A0-4E05-B59A-3513160FF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39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17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61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30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84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4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ackground cover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3178162"/>
            <a:ext cx="7772400" cy="730127"/>
          </a:xfrm>
        </p:spPr>
        <p:txBody>
          <a:bodyPr>
            <a:normAutofit/>
          </a:bodyPr>
          <a:lstStyle>
            <a:lvl1pPr algn="l">
              <a:defRPr sz="3400"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00445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2" descr="Z:\Identity\Logo\R&amp;Dhoriz.jpg"/>
          <p:cNvPicPr>
            <a:picLocks noChangeAspect="1" noChangeArrowheads="1"/>
          </p:cNvPicPr>
          <p:nvPr userDrawn="1"/>
        </p:nvPicPr>
        <p:blipFill>
          <a:blip r:embed="rId3"/>
          <a:srcRect l="16805"/>
          <a:stretch>
            <a:fillRect/>
          </a:stretch>
        </p:blipFill>
        <p:spPr bwMode="auto">
          <a:xfrm>
            <a:off x="177272" y="6229568"/>
            <a:ext cx="1882309" cy="437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3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8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1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831958" y="1927805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126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1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7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534" y="2760397"/>
            <a:ext cx="6798733" cy="112580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2533" y="3886200"/>
            <a:ext cx="6798733" cy="142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43063" y="5308600"/>
            <a:ext cx="6797675" cy="804863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5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ackground interior.pd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9438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30" name="Picture 4" descr="Department of Veterans Affairs, Veterans Health Administration, Office of Health Information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911225" y="4953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Tahoma" pitchFamily="34" charset="0"/>
          <a:ea typeface="ＭＳ Ｐゴシック" charset="0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Georgia"/>
          <a:ea typeface="Georgia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Tools/115a%20PI%20Continuing%20Review%20App%20010719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Tools/IRB%20-%20DRAFT%20Continuing%20Review%20Checklist%20version%203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Tools/HRPP%20-%20Appendix%202%20-DRAFT%20Status%20Report%20version%202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Tools/IRB%20-%20DRAFT%20Study%20Closure%20Report%20version%201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va.gov/pride/cyberseminars/pride-042418.c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.va.gov/pride/cyberseminars/default.cfm" TargetMode="External"/><Relationship Id="rId3" Type="http://schemas.openxmlformats.org/officeDocument/2006/relationships/hyperlink" Target="https://www.gpo.gov/fdsys/pkg/FR-2017-01-19/pdf/2017-01058.pdf" TargetMode="External"/><Relationship Id="rId7" Type="http://schemas.openxmlformats.org/officeDocument/2006/relationships/hyperlink" Target="https://www.research.va.gov/resources/policies/guidance/ContinuingReview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.va.gov/resources/policies/" TargetMode="External"/><Relationship Id="rId5" Type="http://schemas.openxmlformats.org/officeDocument/2006/relationships/hyperlink" Target="https://www.va.gov/vhapublications/ViewPublication.asp?pub_ID=8171" TargetMode="External"/><Relationship Id="rId4" Type="http://schemas.openxmlformats.org/officeDocument/2006/relationships/hyperlink" Target="https://www.gpo.gov/fdsys/pkg/CFR-2002-title38-vol1/pdf/CFR-2002-title38-vol1-part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57188" y="3705916"/>
            <a:ext cx="8805120" cy="1622438"/>
          </a:xfrm>
        </p:spPr>
        <p:txBody>
          <a:bodyPr>
            <a:normAutofit fontScale="90000"/>
          </a:bodyPr>
          <a:lstStyle/>
          <a:p>
            <a:pPr marL="4763" indent="-4763">
              <a:spcBef>
                <a:spcPct val="20000"/>
              </a:spcBef>
              <a:defRPr/>
            </a:pP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r>
              <a:rPr lang="en-US" spc="100" dirty="0">
                <a:latin typeface="Tahoma" pitchFamily="34" charset="0"/>
                <a:cs typeface="Tahoma" pitchFamily="34" charset="0"/>
              </a:rPr>
              <a:t>ORPP&amp;E Workshop:</a:t>
            </a: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r>
              <a:rPr lang="en-US" spc="100" dirty="0">
                <a:latin typeface="Tahoma" pitchFamily="34" charset="0"/>
                <a:cs typeface="Tahoma" pitchFamily="34" charset="0"/>
              </a:rPr>
              <a:t>Continuing Review Tools</a:t>
            </a: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r>
              <a:rPr lang="en-US" sz="3400" spc="100" dirty="0">
                <a:latin typeface="Tahoma" pitchFamily="34" charset="0"/>
                <a:cs typeface="Tahoma" pitchFamily="34" charset="0"/>
              </a:rPr>
              <a:t>	</a:t>
            </a:r>
            <a:endParaRPr lang="en-US" sz="3100" b="0" spc="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57188" y="4517136"/>
            <a:ext cx="7753350" cy="1093088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endParaRPr lang="en-US" sz="2000" spc="100" dirty="0"/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spc="100" dirty="0">
                <a:latin typeface="Tahoma" pitchFamily="34" charset="0"/>
              </a:rPr>
              <a:t>Soundia A. Duche, MA, MS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spc="100" dirty="0">
                <a:latin typeface="Tahoma" pitchFamily="34" charset="0"/>
              </a:rPr>
              <a:t>Chief, Education and Training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spc="100" dirty="0">
                <a:latin typeface="Tahoma" pitchFamily="34" charset="0"/>
              </a:rPr>
              <a:t>ORPP&amp;E (formerly PRIDE)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spc="100" dirty="0"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5610225"/>
            <a:ext cx="31024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white"/>
                </a:solidFill>
                <a:latin typeface="Tahoma" pitchFamily="34" charset="0"/>
                <a:ea typeface="ＭＳ Ｐゴシック" pitchFamily="1" charset="-128"/>
                <a:cs typeface="Tahoma" pitchFamily="34" charset="0"/>
              </a:rPr>
              <a:t>January 25,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EAE64-B11D-481C-BB6D-0B4DF16A926A}"/>
              </a:ext>
            </a:extLst>
          </p:cNvPr>
          <p:cNvSpPr txBox="1"/>
          <p:nvPr/>
        </p:nvSpPr>
        <p:spPr>
          <a:xfrm>
            <a:off x="6400800" y="3056716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(415) 930-5321</a:t>
            </a:r>
          </a:p>
          <a:p>
            <a:r>
              <a:rPr lang="en-US" sz="1400" dirty="0"/>
              <a:t>Access Code: 638-844-832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38049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Research that does not require Continuing Review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0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A801A-7618-49EA-BA5F-7CB03A18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are the Categories of Research that do not Require Continuing Review by the IRB?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0561-A952-4DAE-BD26-5365C9E6F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Exempt research</a:t>
            </a:r>
          </a:p>
          <a:p>
            <a:r>
              <a:rPr lang="en-US" sz="2400" dirty="0"/>
              <a:t>Research subject to the 2018 requirements that is eligible for expedited review</a:t>
            </a:r>
          </a:p>
          <a:p>
            <a:r>
              <a:rPr lang="en-US" sz="2400" dirty="0"/>
              <a:t>Research subject to the 2018 requirements that has progressed to the point that it only involves one or both of the following:</a:t>
            </a:r>
          </a:p>
          <a:p>
            <a:pPr lvl="1"/>
            <a:r>
              <a:rPr lang="en-US" sz="2000" dirty="0"/>
              <a:t>Data analysis, inclusive of analysis of identifiable private information or identifiable </a:t>
            </a:r>
            <a:r>
              <a:rPr lang="en-US" sz="2000" dirty="0" err="1"/>
              <a:t>biospecimens</a:t>
            </a:r>
            <a:r>
              <a:rPr lang="en-US" sz="2000" dirty="0"/>
              <a:t>; and/or</a:t>
            </a:r>
          </a:p>
          <a:p>
            <a:pPr lvl="1"/>
            <a:r>
              <a:rPr lang="en-US" sz="2000" dirty="0"/>
              <a:t>Access to follow-up clinical data obtained from procedures that subjects undergo as part of clinical care </a:t>
            </a:r>
          </a:p>
          <a:p>
            <a:pPr marL="457200" lvl="1" indent="0">
              <a:buNone/>
            </a:pPr>
            <a:r>
              <a:rPr lang="en-US" sz="2000" dirty="0"/>
              <a:t>(38 CFR 16.109(f)(1))</a:t>
            </a:r>
          </a:p>
        </p:txBody>
      </p:sp>
    </p:spTree>
    <p:extLst>
      <p:ext uri="{BB962C8B-B14F-4D97-AF65-F5344CB8AC3E}">
        <p14:creationId xmlns:p14="http://schemas.microsoft.com/office/powerpoint/2010/main" val="420328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A7F9-3B12-4878-96A4-B6EF45EF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Conducting Continuing Review on Research that does not require Continuing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F7A2-4750-437B-8E07-ECAE8082A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IRBs must document the rationale for conducting continuing review of research that does not require continuing review (38 CFR 16.115(a)(3))</a:t>
            </a:r>
          </a:p>
          <a:p>
            <a:r>
              <a:rPr lang="en-US" dirty="0"/>
              <a:t>Project-specific justifications</a:t>
            </a:r>
          </a:p>
          <a:p>
            <a:r>
              <a:rPr lang="en-US" dirty="0"/>
              <a:t>Justifications for categories of projects</a:t>
            </a:r>
          </a:p>
          <a:p>
            <a:r>
              <a:rPr lang="en-US" dirty="0"/>
              <a:t>Policy exceptions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1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FC8F-F9F7-4367-85D1-1B1B3E0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an IRB assess whether a study requires Continuing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0BE5-DB90-4AFF-BA08-4D3B5ABFC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At Initial Review</a:t>
            </a:r>
          </a:p>
          <a:p>
            <a:pPr lvl="1"/>
            <a:r>
              <a:rPr lang="en-US" sz="2000" dirty="0"/>
              <a:t>Include justification on reviewer forms or meeting minutes when determining that a project must undergo continuing review even though it falls into one of the categories of research that does not require continuing review</a:t>
            </a:r>
          </a:p>
          <a:p>
            <a:r>
              <a:rPr lang="en-US" sz="2400" dirty="0"/>
              <a:t>At Continuing Review</a:t>
            </a:r>
          </a:p>
          <a:p>
            <a:pPr lvl="1"/>
            <a:r>
              <a:rPr lang="en-US" sz="2000" dirty="0"/>
              <a:t>Will need to assess each study at the time of continuing review to see if it still requires continuing review</a:t>
            </a:r>
          </a:p>
          <a:p>
            <a:pPr lvl="1"/>
            <a:r>
              <a:rPr lang="en-US" sz="2000" dirty="0"/>
              <a:t>Include justification on review forms or in meeting minutes when determining that a project must </a:t>
            </a:r>
            <a:r>
              <a:rPr lang="en-US" sz="2000" i="1" dirty="0"/>
              <a:t>continue</a:t>
            </a:r>
            <a:r>
              <a:rPr lang="en-US" sz="2000" dirty="0"/>
              <a:t> to undergo continuing review even though it falls into one of the categories of research that does not require continuing review</a:t>
            </a:r>
          </a:p>
        </p:txBody>
      </p:sp>
    </p:spTree>
    <p:extLst>
      <p:ext uri="{BB962C8B-B14F-4D97-AF65-F5344CB8AC3E}">
        <p14:creationId xmlns:p14="http://schemas.microsoft.com/office/powerpoint/2010/main" val="3487571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marR="0" lvl="0" indent="-4763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0"/>
                <a:cs typeface="Tahoma" pitchFamily="34" charset="0"/>
              </a:rPr>
              <a:t>Forms</a:t>
            </a:r>
            <a:endParaRPr kumimoji="0" lang="en-US" sz="31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5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EC3C-CF0C-4533-8483-A7EC488E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Continuing Review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51E7-BABF-45BD-BA4A-458DA1CFD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file"/>
              </a:rPr>
              <a:t>Continuing Review Investigator Application</a:t>
            </a:r>
            <a:endParaRPr lang="en-US" dirty="0"/>
          </a:p>
          <a:p>
            <a:r>
              <a:rPr lang="en-US" dirty="0">
                <a:hlinkClick r:id="rId4" action="ppaction://hlinkfile"/>
              </a:rPr>
              <a:t>Continuing Review Reviewer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5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B4D06-687B-4DD8-B51A-B3F6DC15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What options are available for the IRB to track Research that no longer requires Continuing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2E02F-9405-4113-A925-BD969744C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status updates from Investigators</a:t>
            </a:r>
          </a:p>
          <a:p>
            <a:pPr lvl="1"/>
            <a:r>
              <a:rPr lang="en-US" dirty="0"/>
              <a:t>Continuing Review IRB approval criteria do not have to be met as far as content and frequency </a:t>
            </a:r>
          </a:p>
          <a:p>
            <a:pPr lvl="1"/>
            <a:r>
              <a:rPr lang="en-US" dirty="0"/>
              <a:t>IRB approval does not lapse if reports are not submitted and reviewed by a specified date</a:t>
            </a:r>
          </a:p>
          <a:p>
            <a:r>
              <a:rPr lang="en-US" dirty="0">
                <a:hlinkClick r:id="rId3" action="ppaction://hlinkfile"/>
              </a:rPr>
              <a:t>Status Report Update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0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marR="0" lvl="0" indent="-4763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0"/>
                <a:cs typeface="Tahoma" pitchFamily="34" charset="0"/>
              </a:rPr>
              <a:t>Study Closures</a:t>
            </a:r>
            <a:endParaRPr kumimoji="0" lang="en-US" sz="31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3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6279-750E-4C2F-B873-4293DC5DA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EA906-BD94-4F8F-A395-7558B7C7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Common Rule and FDA regulations are silent on closing human subject studies</a:t>
            </a:r>
          </a:p>
          <a:p>
            <a:r>
              <a:rPr lang="en-US" sz="2000" dirty="0"/>
              <a:t>If the study as approved by the IRB or R&amp;D Committee (for exempt studies) is completed, the study should be closed.</a:t>
            </a:r>
          </a:p>
          <a:p>
            <a:r>
              <a:rPr lang="en-US" sz="2000" dirty="0"/>
              <a:t>How do you determine if closing a study is appropriate?</a:t>
            </a:r>
          </a:p>
          <a:p>
            <a:pPr lvl="1"/>
            <a:r>
              <a:rPr lang="en-US" sz="1800" dirty="0"/>
              <a:t>All research-related interactions and interventions with subjects have ended</a:t>
            </a:r>
          </a:p>
          <a:p>
            <a:pPr lvl="1"/>
            <a:r>
              <a:rPr lang="en-US" sz="1800" dirty="0"/>
              <a:t>Identifiable information and/or identifiable specimens are no longer being obtained, accessed, or analyzed</a:t>
            </a:r>
          </a:p>
          <a:p>
            <a:pPr lvl="1"/>
            <a:r>
              <a:rPr lang="en-US" sz="1800" dirty="0"/>
              <a:t>Any remaining data analysis or manuscript preparation only involves de-identified information</a:t>
            </a:r>
            <a:endParaRPr lang="en-US" sz="2000" dirty="0"/>
          </a:p>
          <a:p>
            <a:r>
              <a:rPr lang="en-US" sz="2000" dirty="0">
                <a:hlinkClick r:id="rId3" action="ppaction://hlinkfile"/>
              </a:rPr>
              <a:t>Study closure form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8031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marR="0" lvl="0" indent="-4763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0"/>
                <a:cs typeface="Tahoma" pitchFamily="34" charset="0"/>
              </a:rPr>
              <a:t>Questions</a:t>
            </a:r>
            <a:endParaRPr kumimoji="0" lang="en-US" sz="31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5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Brief review of continuing review requirements</a:t>
            </a:r>
          </a:p>
          <a:p>
            <a:pPr lvl="1"/>
            <a:r>
              <a:rPr lang="en-US" sz="2000" dirty="0"/>
              <a:t>Why does the IRB conduct continuing review</a:t>
            </a:r>
          </a:p>
          <a:p>
            <a:pPr lvl="1"/>
            <a:r>
              <a:rPr lang="en-US" sz="2000" dirty="0"/>
              <a:t>Frequency of continuing review</a:t>
            </a:r>
          </a:p>
          <a:p>
            <a:pPr lvl="1"/>
            <a:r>
              <a:rPr lang="en-US" sz="2000" dirty="0"/>
              <a:t>Lapses in IRB approval</a:t>
            </a:r>
          </a:p>
          <a:p>
            <a:pPr lvl="1"/>
            <a:r>
              <a:rPr lang="en-US" sz="2000" dirty="0"/>
              <a:t>Substantive and meaningful continuing review</a:t>
            </a:r>
          </a:p>
          <a:p>
            <a:r>
              <a:rPr lang="en-US" sz="2400" dirty="0"/>
              <a:t>Research that does not require continuing review</a:t>
            </a:r>
          </a:p>
          <a:p>
            <a:r>
              <a:rPr lang="en-US" sz="2400" dirty="0"/>
              <a:t>Examples of forms</a:t>
            </a:r>
          </a:p>
          <a:p>
            <a:r>
              <a:rPr lang="en-US" sz="2400" dirty="0"/>
              <a:t>Study closures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Cyberseminar on Continuing Review conducted in April 2018: 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https://www.research.va.gov/pride/cyberseminars/pride-042418.cfm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31BF58-D210-4191-8E82-946357DD0821}"/>
              </a:ext>
            </a:extLst>
          </p:cNvPr>
          <p:cNvSpPr txBox="1"/>
          <p:nvPr/>
        </p:nvSpPr>
        <p:spPr>
          <a:xfrm>
            <a:off x="6270171" y="490089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(415) 930-5321</a:t>
            </a:r>
          </a:p>
          <a:p>
            <a:r>
              <a:rPr lang="en-US" sz="1400" dirty="0"/>
              <a:t>Access Code: 638-844-832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258861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229600" cy="419051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sz="2000" dirty="0">
                <a:hlinkClick r:id="rId3"/>
              </a:rPr>
              <a:t>Revised Common Rule (published January 19, 2017)</a:t>
            </a:r>
            <a:endParaRPr lang="en-US" sz="2000" dirty="0"/>
          </a:p>
          <a:p>
            <a:pPr lvl="1">
              <a:spcAft>
                <a:spcPts val="3600"/>
              </a:spcAft>
            </a:pPr>
            <a:r>
              <a:rPr lang="en-US" sz="1800" dirty="0"/>
              <a:t>Pages 7259 to 7274 contain the Text of the Final Rule</a:t>
            </a:r>
          </a:p>
          <a:p>
            <a:pPr>
              <a:spcAft>
                <a:spcPts val="3600"/>
              </a:spcAft>
            </a:pPr>
            <a:r>
              <a:rPr lang="en-US" sz="2000" dirty="0">
                <a:hlinkClick r:id="rId4"/>
              </a:rPr>
              <a:t>Current Common Rule</a:t>
            </a:r>
            <a:endParaRPr lang="en-US" sz="2000" dirty="0"/>
          </a:p>
          <a:p>
            <a:pPr>
              <a:spcAft>
                <a:spcPts val="3600"/>
              </a:spcAft>
            </a:pPr>
            <a:r>
              <a:rPr lang="en-US" sz="2000" dirty="0">
                <a:hlinkClick r:id="rId5"/>
              </a:rPr>
              <a:t>VHA Directive 1200.05</a:t>
            </a:r>
            <a:endParaRPr lang="en-US" sz="2000" dirty="0"/>
          </a:p>
          <a:p>
            <a:pPr>
              <a:spcAft>
                <a:spcPts val="3600"/>
              </a:spcAft>
            </a:pPr>
            <a:r>
              <a:rPr lang="en-US" sz="2000" dirty="0">
                <a:hlinkClick r:id="rId6"/>
              </a:rPr>
              <a:t>ORD Policies and Guidance Documents</a:t>
            </a:r>
            <a:endParaRPr lang="en-US" sz="2000" dirty="0"/>
          </a:p>
          <a:p>
            <a:pPr>
              <a:spcAft>
                <a:spcPts val="3600"/>
              </a:spcAft>
            </a:pPr>
            <a:r>
              <a:rPr lang="en-US" sz="2000" dirty="0">
                <a:hlinkClick r:id="rId7"/>
              </a:rPr>
              <a:t>ORD Guidance on Continuing Review (October 22, 2014)</a:t>
            </a:r>
            <a:endParaRPr lang="en-US" sz="2000" dirty="0"/>
          </a:p>
          <a:p>
            <a:pPr>
              <a:spcAft>
                <a:spcPts val="3600"/>
              </a:spcAft>
            </a:pPr>
            <a:r>
              <a:rPr lang="en-US" sz="2000" dirty="0">
                <a:hlinkClick r:id="rId8"/>
              </a:rPr>
              <a:t>ORPP&amp;E </a:t>
            </a:r>
            <a:r>
              <a:rPr lang="en-US" sz="2000" dirty="0" err="1">
                <a:hlinkClick r:id="rId8"/>
              </a:rPr>
              <a:t>Cyberseminars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940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Review of Continuing Review Requirements</a:t>
            </a:r>
            <a:endParaRPr lang="en-US" sz="3100" spc="100" dirty="0">
              <a:solidFill>
                <a:prstClr val="black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CF2AF-0A07-4B0E-B6B5-CA8ED0D07496}"/>
              </a:ext>
            </a:extLst>
          </p:cNvPr>
          <p:cNvSpPr txBox="1"/>
          <p:nvPr/>
        </p:nvSpPr>
        <p:spPr>
          <a:xfrm>
            <a:off x="6270171" y="490089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(415) 930-5321</a:t>
            </a:r>
          </a:p>
          <a:p>
            <a:r>
              <a:rPr lang="en-US" sz="1400" dirty="0"/>
              <a:t>Access Code: 638-844-832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60401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9AC8-2158-4C89-9DEC-496B86B8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IRB Conduct Continuing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82E6C-AA13-4C10-B7A9-5CB79EB49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Monitoring mechanism that assures that continued safeguards are in place to protect the rights and welfare of study participants</a:t>
            </a:r>
          </a:p>
          <a:p>
            <a:r>
              <a:rPr lang="en-US" sz="2000" dirty="0"/>
              <a:t>The Common Rule requires it for certain categories of research</a:t>
            </a:r>
          </a:p>
          <a:p>
            <a:pPr lvl="1"/>
            <a:r>
              <a:rPr lang="en-US" sz="1800" dirty="0"/>
              <a:t>Research subject to the pre-2018 Requirements:  “An IRB shall conduct continuing review of research covered by this policy at intervals appropriate to the degree of risk, but not less than once per year…” (38 CFR 16.109(e))</a:t>
            </a:r>
          </a:p>
          <a:p>
            <a:pPr lvl="1"/>
            <a:r>
              <a:rPr lang="en-US" sz="1800" dirty="0"/>
              <a:t>Research subject to the 2018 Requirements that does not fall into one of the categories of research that do not require continuing review (38 CFR 16.109(e))</a:t>
            </a:r>
          </a:p>
          <a:p>
            <a:r>
              <a:rPr lang="en-US" sz="2000" dirty="0"/>
              <a:t>FDA regulations require continuing review of all FDA-regulated research (21 CFR 56.108(a))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79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B4818-AE91-4C65-870E-A59E2D4C3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often must Continuing Review be Conducted?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81F74-A456-425E-A566-30AEA88D4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IRB shall conduct continuing review of research…at intervals appropriate to the degree of risk, not less than once per year, except as described in 38 CFR 16.109(f). </a:t>
            </a:r>
          </a:p>
          <a:p>
            <a:pPr marL="0" indent="0">
              <a:buNone/>
            </a:pPr>
            <a:r>
              <a:rPr lang="en-US" dirty="0"/>
              <a:t>(38 CFR 16.109(e))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4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A89D-F5AD-4318-BC5C-20F28862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Lapses in IRB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F62A-09BC-4D5B-9C71-404964D20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Approval Expires:</a:t>
            </a:r>
          </a:p>
          <a:p>
            <a:pPr lvl="1"/>
            <a:r>
              <a:rPr lang="en-US" dirty="0"/>
              <a:t>Local research office must promptly notify the investigator</a:t>
            </a:r>
          </a:p>
          <a:p>
            <a:pPr lvl="1"/>
            <a:r>
              <a:rPr lang="en-US" dirty="0"/>
              <a:t>Investigator must stop all research activities including, but not limited to</a:t>
            </a:r>
          </a:p>
          <a:p>
            <a:pPr lvl="2"/>
            <a:r>
              <a:rPr lang="en-US" dirty="0"/>
              <a:t>Enrollment of new subjects</a:t>
            </a:r>
          </a:p>
          <a:p>
            <a:pPr lvl="2"/>
            <a:r>
              <a:rPr lang="en-US" dirty="0"/>
              <a:t>Continuation of research interventions or interactions with currently participating subjects</a:t>
            </a:r>
          </a:p>
          <a:p>
            <a:pPr lvl="2"/>
            <a:r>
              <a:rPr lang="en-US" dirty="0"/>
              <a:t>Data analysis</a:t>
            </a:r>
          </a:p>
          <a:p>
            <a:pPr marL="3543300" lvl="8" indent="0">
              <a:buNone/>
            </a:pPr>
            <a:r>
              <a:rPr lang="en-US" sz="1200" dirty="0"/>
              <a:t>	</a:t>
            </a:r>
            <a:r>
              <a:rPr lang="en-US" sz="1800" dirty="0"/>
              <a:t>(VHA Directive 1200.05, Paragraph 5(g)(19))</a:t>
            </a:r>
          </a:p>
        </p:txBody>
      </p:sp>
    </p:spTree>
    <p:extLst>
      <p:ext uri="{BB962C8B-B14F-4D97-AF65-F5344CB8AC3E}">
        <p14:creationId xmlns:p14="http://schemas.microsoft.com/office/powerpoint/2010/main" val="300399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AD795-72D8-4E69-B481-D3566535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Lapses in IRB Approval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F0510-5816-498F-BE99-9A3C768FE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Investigator must immediately submit to the IRB Chair a list of research subjects who could be harmed by stopping study interventions or interactions</a:t>
            </a:r>
          </a:p>
          <a:p>
            <a:r>
              <a:rPr lang="en-US" sz="2400" dirty="0"/>
              <a:t>IRB Chair determines if subjects on the list may continue participating in the research interventions or interactions</a:t>
            </a:r>
          </a:p>
          <a:p>
            <a:r>
              <a:rPr lang="en-US" sz="2400" dirty="0"/>
              <a:t>Once study approval has expired, IRB re-review and re-approval must occur before the study can resume</a:t>
            </a:r>
          </a:p>
          <a:p>
            <a:r>
              <a:rPr lang="en-US" sz="2400" dirty="0"/>
              <a:t>The IRB cannot retrospectively grant approval to cover a period of lapsed IRB approval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839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950A-19A2-4895-A5DC-0464A0DA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constitutes Substantive and Meaningful Continuing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017E2-6978-48C2-86B6-5C71E1AD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All approval criteria continue to be met</a:t>
            </a:r>
          </a:p>
          <a:p>
            <a:pPr lvl="1"/>
            <a:r>
              <a:rPr lang="en-US" sz="1800" dirty="0"/>
              <a:t>Primary focus on whether risks continue to be minimized</a:t>
            </a:r>
          </a:p>
          <a:p>
            <a:pPr lvl="1"/>
            <a:r>
              <a:rPr lang="en-US" sz="1800" dirty="0"/>
              <a:t>The risks to subjects are reasonable in relation to anticipated benefits</a:t>
            </a:r>
          </a:p>
          <a:p>
            <a:pPr lvl="1"/>
            <a:r>
              <a:rPr lang="en-US" sz="1800" dirty="0"/>
              <a:t>The safeguards in place at the time of the original approval are, in fact, adequate to ensure the safety of subjects</a:t>
            </a:r>
          </a:p>
          <a:p>
            <a:r>
              <a:rPr lang="en-US" sz="2200" dirty="0"/>
              <a:t>Informed consent is accurate and complete</a:t>
            </a:r>
          </a:p>
          <a:p>
            <a:r>
              <a:rPr lang="en-US" sz="2200" dirty="0"/>
              <a:t>Significant new findings that may affect the subject’s willingness to continue participation are provided to subjects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8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335F9-454A-40FB-AC15-8C774FF4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to be submitted at Continuing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95142-A1E5-4FD7-97EB-3B5AB845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ORD’s Guidance Document on Continuing Review states the following materials should be available to the IRB for review</a:t>
            </a:r>
          </a:p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54C3A4C-7BD6-4316-BA71-56B547CAD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27405"/>
              </p:ext>
            </p:extLst>
          </p:nvPr>
        </p:nvGraphicFramePr>
        <p:xfrm>
          <a:off x="1066800" y="2890517"/>
          <a:ext cx="7286625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Worksheet" r:id="rId4" imgW="7286625" imgH="3629025" progId="Excel.Sheet.12">
                  <p:embed/>
                </p:oleObj>
              </mc:Choice>
              <mc:Fallback>
                <p:oleObj name="Worksheet" r:id="rId4" imgW="7286625" imgH="3629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890517"/>
                        <a:ext cx="7286625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3165811"/>
      </p:ext>
    </p:extLst>
  </p:cSld>
  <p:clrMapOvr>
    <a:masterClrMapping/>
  </p:clrMapOvr>
</p:sld>
</file>

<file path=ppt/theme/theme1.xml><?xml version="1.0" encoding="utf-8"?>
<a:theme xmlns:a="http://schemas.openxmlformats.org/drawingml/2006/main" name="PPT_VHA_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6317</TotalTime>
  <Words>1053</Words>
  <Application>Microsoft Office PowerPoint</Application>
  <PresentationFormat>On-screen Show (4:3)</PresentationFormat>
  <Paragraphs>128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Georgia</vt:lpstr>
      <vt:lpstr>Tahoma</vt:lpstr>
      <vt:lpstr>PPT_VHA_Template</vt:lpstr>
      <vt:lpstr>Worksheet</vt:lpstr>
      <vt:lpstr>     ORPP&amp;E Workshop: Continuing Review Tools   </vt:lpstr>
      <vt:lpstr>Overview of Session</vt:lpstr>
      <vt:lpstr> </vt:lpstr>
      <vt:lpstr>Why Does the IRB Conduct Continuing Review?</vt:lpstr>
      <vt:lpstr>How often must Continuing Review be Conducted?</vt:lpstr>
      <vt:lpstr>Lapses in IRB Approval</vt:lpstr>
      <vt:lpstr>Lapses in IRB Approval (continued)</vt:lpstr>
      <vt:lpstr>What constitutes Substantive and Meaningful Continuing Review?</vt:lpstr>
      <vt:lpstr>What has to be submitted at Continuing Review?</vt:lpstr>
      <vt:lpstr> </vt:lpstr>
      <vt:lpstr>What are the Categories of Research that do not Require Continuing Review by the IRB?</vt:lpstr>
      <vt:lpstr>Conducting Continuing Review on Research that does not require Continuing Review</vt:lpstr>
      <vt:lpstr>When should an IRB assess whether a study requires Continuing Review?</vt:lpstr>
      <vt:lpstr> </vt:lpstr>
      <vt:lpstr>Examples of Continuing Review Forms</vt:lpstr>
      <vt:lpstr>What options are available for the IRB to track Research that no longer requires Continuing Review?</vt:lpstr>
      <vt:lpstr> </vt:lpstr>
      <vt:lpstr>Study Closures</vt:lpstr>
      <vt:lpstr> </vt:lpstr>
      <vt:lpstr>Important Links</vt:lpstr>
    </vt:vector>
  </TitlesOfParts>
  <Company>Dept.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ORPPE Workshop: Continuing Review Tools</dc:title>
  <dc:subject>ORPPE Workshop: Continuing Review Tools</dc:subject>
  <dc:creator>Duche, Soundia</dc:creator>
  <cp:keywords>ORPPE Workshop: Continuing Review Tools</cp:keywords>
  <cp:lastModifiedBy>Rivera, Portia T</cp:lastModifiedBy>
  <cp:revision>476</cp:revision>
  <cp:lastPrinted>2019-01-25T03:08:09Z</cp:lastPrinted>
  <dcterms:created xsi:type="dcterms:W3CDTF">2013-05-15T16:43:55Z</dcterms:created>
  <dcterms:modified xsi:type="dcterms:W3CDTF">2019-03-05T18:19:39Z</dcterms:modified>
</cp:coreProperties>
</file>